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81" r:id="rId3"/>
    <p:sldId id="257" r:id="rId4"/>
    <p:sldId id="258" r:id="rId5"/>
    <p:sldId id="259" r:id="rId6"/>
    <p:sldId id="260" r:id="rId7"/>
    <p:sldId id="261" r:id="rId8"/>
    <p:sldId id="264" r:id="rId9"/>
    <p:sldId id="262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1018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A5356-4558-4D06-A834-E4EA28B67DB1}" type="datetimeFigureOut">
              <a:rPr lang="en-SG" smtClean="0"/>
              <a:t>25/12/2025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75EE6C-B4D8-43A2-B7ED-D4B48E59247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1771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F04A6-6EA0-6DCF-6001-4FD1143043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1E466D-BF8A-5525-A96A-8BBF43C80D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92703C-5571-0067-BDEA-A1E5A6343D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3BF18-2A15-50F3-2843-304ABD3DBC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5EE6C-B4D8-43A2-B7ED-D4B48E592471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51594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75EE6C-B4D8-43A2-B7ED-D4B48E592471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5658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EC767-8807-4EE8-8495-2763928FC86C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AEDA-525C-45A9-B367-83E62435B445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6F0F8-A4A4-45D2-A10F-565CE6DFFD2D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9A716-78ED-46FA-A7D0-EB79574DB044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D38B0-A7B2-45E8-A8FE-DD5708940190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B322-1B3F-425C-8ADF-35ABA76C4AA5}" type="datetime1">
              <a:rPr lang="en-US" smtClean="0"/>
              <a:t>12/25/2025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21FC4-983F-4033-B65B-BD5058961F63}" type="datetime1">
              <a:rPr lang="en-US" smtClean="0"/>
              <a:t>12/25/2025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71A2F-CEB8-4673-8C5D-A13548F0CFC3}" type="datetime1">
              <a:rPr lang="en-US" smtClean="0"/>
              <a:t>12/25/2025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A0ABD-CC40-4554-B029-8525299139B7}" type="datetime1">
              <a:rPr lang="en-US" smtClean="0"/>
              <a:t>12/25/2025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7B06E-B416-4940-AB9A-F780B6BD8485}" type="datetime1">
              <a:rPr lang="en-US" smtClean="0"/>
              <a:t>12/25/2025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40CB-EC88-4C1D-90B9-57CE0C98572C}" type="datetime1">
              <a:rPr lang="en-US" smtClean="0"/>
              <a:t>12/25/2025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A8802-86F4-449A-BBE4-1C579D5D9A25}" type="datetime1">
              <a:rPr lang="en-US" smtClean="0"/>
              <a:t>12/25/2025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Network Anomaly Detection Using an Ensemble Machine Learning Method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0" y="1571179"/>
            <a:ext cx="9144000" cy="45720"/>
          </a:xfrm>
          <a:prstGeom prst="rect">
            <a:avLst/>
          </a:prstGeom>
          <a:solidFill>
            <a:srgbClr val="00FF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583300" y="863293"/>
            <a:ext cx="810350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800" b="1">
                <a:solidFill>
                  <a:srgbClr val="00FF99"/>
                </a:solidFill>
              </a:defRPr>
            </a:pPr>
            <a:r>
              <a:rPr sz="4000" dirty="0"/>
              <a:t>🔒 NETWORK ANOMALY DETECTION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768549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00FFFF"/>
                </a:solidFill>
              </a:defRPr>
            </a:pPr>
            <a:r>
              <a:rPr dirty="0"/>
              <a:t>Ensemble Machine Learning on NSL-KDD Dataset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A1DA3F-3B3A-4406-236A-4BEDF0446174}"/>
              </a:ext>
            </a:extLst>
          </p:cNvPr>
          <p:cNvSpPr txBox="1"/>
          <p:nvPr/>
        </p:nvSpPr>
        <p:spPr>
          <a:xfrm>
            <a:off x="1218710" y="4231992"/>
            <a:ext cx="183415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00FFFF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Presented By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2172D4-30C1-0F70-9EEC-FF303712CE86}"/>
              </a:ext>
            </a:extLst>
          </p:cNvPr>
          <p:cNvSpPr txBox="1"/>
          <p:nvPr/>
        </p:nvSpPr>
        <p:spPr>
          <a:xfrm>
            <a:off x="6105732" y="4231992"/>
            <a:ext cx="184056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00FFFF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Presented To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225027-5E54-BBCD-BFE8-EC05DC3FE441}"/>
              </a:ext>
            </a:extLst>
          </p:cNvPr>
          <p:cNvSpPr txBox="1"/>
          <p:nvPr/>
        </p:nvSpPr>
        <p:spPr>
          <a:xfrm>
            <a:off x="0" y="4680180"/>
            <a:ext cx="470001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00FFFF"/>
                </a:solidFill>
              </a:defRPr>
            </a:pPr>
            <a:r>
              <a:rPr lang="en-US" sz="2000" dirty="0">
                <a:solidFill>
                  <a:srgbClr val="00FFFF"/>
                </a:solidFill>
              </a:rPr>
              <a:t>Md. Robiul Islam – 222002068</a:t>
            </a:r>
          </a:p>
          <a:p>
            <a:pPr algn="ctr">
              <a:defRPr sz="2400">
                <a:solidFill>
                  <a:srgbClr val="00FFFF"/>
                </a:solidFill>
              </a:defRPr>
            </a:pPr>
            <a:r>
              <a:rPr lang="en-US" sz="2000" dirty="0" err="1">
                <a:solidFill>
                  <a:srgbClr val="00FFFF"/>
                </a:solidFill>
              </a:rPr>
              <a:t>Ashrafun</a:t>
            </a:r>
            <a:r>
              <a:rPr lang="en-US" sz="2000" dirty="0">
                <a:solidFill>
                  <a:srgbClr val="00FFFF"/>
                </a:solidFill>
              </a:rPr>
              <a:t> Nahar Arifa – 222002066</a:t>
            </a:r>
          </a:p>
          <a:p>
            <a:pPr algn="ctr">
              <a:defRPr sz="2400">
                <a:solidFill>
                  <a:srgbClr val="00FFFF"/>
                </a:solidFill>
              </a:defRPr>
            </a:pPr>
            <a:r>
              <a:rPr lang="en-US" sz="2000" dirty="0">
                <a:solidFill>
                  <a:srgbClr val="00FFFF"/>
                </a:solidFill>
              </a:rPr>
              <a:t>Department of CSE,</a:t>
            </a:r>
          </a:p>
          <a:p>
            <a:pPr algn="ctr">
              <a:defRPr sz="2400">
                <a:solidFill>
                  <a:srgbClr val="00FFFF"/>
                </a:solidFill>
              </a:defRPr>
            </a:pPr>
            <a:r>
              <a:rPr lang="en-US" sz="2000" b="1" dirty="0">
                <a:solidFill>
                  <a:srgbClr val="00FFFF"/>
                </a:solidFill>
              </a:rPr>
              <a:t>Green University Of Bangladesh</a:t>
            </a:r>
            <a:endParaRPr sz="2000" b="1" dirty="0">
              <a:solidFill>
                <a:srgbClr val="00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94AF2C-757E-79CD-78AE-2C1AB5A339CB}"/>
              </a:ext>
            </a:extLst>
          </p:cNvPr>
          <p:cNvSpPr txBox="1"/>
          <p:nvPr/>
        </p:nvSpPr>
        <p:spPr>
          <a:xfrm>
            <a:off x="4572000" y="4680180"/>
            <a:ext cx="47000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00FFFF"/>
                </a:solidFill>
              </a:defRPr>
            </a:pPr>
            <a:r>
              <a:rPr lang="en-US" sz="2000" dirty="0">
                <a:solidFill>
                  <a:srgbClr val="00FFFF"/>
                </a:solidFill>
              </a:rPr>
              <a:t>Md. </a:t>
            </a:r>
            <a:r>
              <a:rPr lang="en-US" sz="2000" dirty="0" err="1">
                <a:solidFill>
                  <a:srgbClr val="00FFFF"/>
                </a:solidFill>
              </a:rPr>
              <a:t>Atikuzzaman</a:t>
            </a:r>
            <a:endParaRPr lang="en-US" sz="2000" dirty="0">
              <a:solidFill>
                <a:srgbClr val="00FFFF"/>
              </a:solidFill>
            </a:endParaRPr>
          </a:p>
          <a:p>
            <a:pPr algn="ctr">
              <a:defRPr sz="2400">
                <a:solidFill>
                  <a:srgbClr val="00FFFF"/>
                </a:solidFill>
              </a:defRPr>
            </a:pPr>
            <a:r>
              <a:rPr lang="en-US" sz="2000" dirty="0">
                <a:solidFill>
                  <a:srgbClr val="00FFFF"/>
                </a:solidFill>
              </a:rPr>
              <a:t>Lecturer, Department of CSE</a:t>
            </a:r>
          </a:p>
          <a:p>
            <a:pPr algn="ctr">
              <a:defRPr sz="2400">
                <a:solidFill>
                  <a:srgbClr val="00FFFF"/>
                </a:solidFill>
              </a:defRPr>
            </a:pPr>
            <a:r>
              <a:rPr lang="en-US" sz="2000" b="1" dirty="0">
                <a:solidFill>
                  <a:srgbClr val="00FFFF"/>
                </a:solidFill>
              </a:rPr>
              <a:t>Green University Of Bangladesh</a:t>
            </a:r>
            <a:endParaRPr sz="2000" b="1" dirty="0">
              <a:solidFill>
                <a:srgbClr val="00FFFF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8204365-B867-53DF-0515-F7B7EA65BA3E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549F81E-1E5F-04AE-5FF6-93B09E5D8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026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5A3DE708-2E33-27BB-7BE7-4885F43ADC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2D2EDBA-C3D2-F9DE-711E-74581F936925}"/>
              </a:ext>
            </a:extLst>
          </p:cNvPr>
          <p:cNvSpPr txBox="1"/>
          <p:nvPr/>
        </p:nvSpPr>
        <p:spPr>
          <a:xfrm>
            <a:off x="3156477" y="2773026"/>
            <a:ext cx="3087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Course Title: Data Mining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Course Code: CSE 436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Section: 222 D1</a:t>
            </a:r>
            <a:endParaRPr lang="en-SG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79047" y="710731"/>
            <a:ext cx="8229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rPr dirty="0"/>
              <a:t>🔍 Confusion Matrices</a:t>
            </a:r>
          </a:p>
        </p:txBody>
      </p:sp>
      <p:sp>
        <p:nvSpPr>
          <p:cNvPr id="4" name="Rectangle 3"/>
          <p:cNvSpPr/>
          <p:nvPr/>
        </p:nvSpPr>
        <p:spPr>
          <a:xfrm>
            <a:off x="379047" y="1350811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confusion_matric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73" y="1485959"/>
            <a:ext cx="7013050" cy="4572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6276" y="6150202"/>
            <a:ext cx="81514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>
                <a:solidFill>
                  <a:srgbClr val="B4B4B4"/>
                </a:solidFill>
              </a:defRPr>
            </a:pPr>
            <a:r>
              <a:rPr dirty="0"/>
              <a:t>I</a:t>
            </a:r>
            <a:r>
              <a:rPr lang="en-US" dirty="0"/>
              <a:t>t</a:t>
            </a:r>
            <a:r>
              <a:rPr dirty="0"/>
              <a:t> shows strong diagonal performance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D426743-67BB-14A6-3C94-317B1D0BC6C2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ED0C250-0A45-40BC-E1E5-A25D7DBA2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5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91D83F19-D24A-A3EB-27A4-7B3B7F1F50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B4BD3432-24A0-8C6C-8E9A-F406B660C9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FF6C3471-6582-F931-5578-B54EE2BDA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8" name="Slide Number Placeholder 13">
            <a:extLst>
              <a:ext uri="{FF2B5EF4-FFF2-40B4-BE49-F238E27FC236}">
                <a16:creationId xmlns:a16="http://schemas.microsoft.com/office/drawing/2014/main" id="{B798DA77-E6C5-463D-DEC6-31C05436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907362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t>📉 ROC Curves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547442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roc_curv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64676"/>
            <a:ext cx="7846646" cy="40210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814645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B4"/>
                </a:solidFill>
              </a:defRPr>
            </a:pPr>
            <a:r>
              <a:rPr dirty="0"/>
              <a:t>IF: 0.8476 AUC (excellent discrimination)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1C65D06-FCBB-73C2-138D-D6801683005B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5930FB9-623C-FDA7-5A17-174C14DD85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5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2B3B36F9-E584-16DA-9D8D-61C8F1EFEF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F8F09C45-0A99-09CB-5625-E80F3FC5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CF03850F-7A7B-1D14-9BD0-4CA7BA9B6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8" name="Slide Number Placeholder 13">
            <a:extLst>
              <a:ext uri="{FF2B5EF4-FFF2-40B4-BE49-F238E27FC236}">
                <a16:creationId xmlns:a16="http://schemas.microsoft.com/office/drawing/2014/main" id="{A46B7916-7610-64C7-4B95-87737E505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008963"/>
            <a:ext cx="75613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rPr dirty="0"/>
              <a:t>⚖️ Precision-Recall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649043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precision_recall_curv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46" y="1736409"/>
            <a:ext cx="7698154" cy="40366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793937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B4"/>
                </a:solidFill>
              </a:defRPr>
            </a:pPr>
            <a:r>
              <a:rPr dirty="0"/>
              <a:t>IF &gt;70% precision at low recall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E2A5F86-D8BE-37E2-BCCD-7026AC3C9EFE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089F06D-4BE3-9715-0ED9-F49092C7D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5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6BCE31DC-4A9B-2A0A-3D2B-99502B7AC5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A7226703-3972-CA2D-D012-DC9BF5F6CC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3AC5C84-A6DC-FA09-9342-F1B9793C3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8" name="Slide Number Placeholder 13">
            <a:extLst>
              <a:ext uri="{FF2B5EF4-FFF2-40B4-BE49-F238E27FC236}">
                <a16:creationId xmlns:a16="http://schemas.microsoft.com/office/drawing/2014/main" id="{06C39695-2F56-5AAB-155C-9A68D126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72830" y="977703"/>
            <a:ext cx="76004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t>📊 Anomaly Scores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72830" y="1617783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anomaly_scor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445" y="1836166"/>
            <a:ext cx="6734755" cy="36512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68359" y="5623951"/>
            <a:ext cx="200728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B4"/>
                </a:solidFill>
              </a:defRPr>
            </a:pPr>
            <a:r>
              <a:rPr dirty="0"/>
              <a:t>I</a:t>
            </a:r>
            <a:r>
              <a:rPr lang="en-US" dirty="0"/>
              <a:t>t</a:t>
            </a:r>
            <a:r>
              <a:rPr dirty="0"/>
              <a:t> shows clear separation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AC908C-69D1-2E89-1391-67A3CA938DE0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81E251C-AF36-4C33-A0AC-93ABF16F1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5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7CA074C3-A929-CE03-4DCF-D3ED159B84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2DC74481-A26A-097E-E7AE-DD3B95D52E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B6C82812-8901-C5E0-0463-6A67578DF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8" name="Slide Number Placeholder 13">
            <a:extLst>
              <a:ext uri="{FF2B5EF4-FFF2-40B4-BE49-F238E27FC236}">
                <a16:creationId xmlns:a16="http://schemas.microsoft.com/office/drawing/2014/main" id="{5B37FF4D-9A81-A946-342E-034998128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868291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rPr dirty="0"/>
              <a:t>📊 Metrics Comparison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375506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metrics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88" y="1742830"/>
            <a:ext cx="8780549" cy="41226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60720" y="5858412"/>
            <a:ext cx="1622559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B4"/>
                </a:solidFill>
              </a:defRPr>
            </a:pPr>
            <a:r>
              <a:rPr dirty="0"/>
              <a:t> leads in all metrics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5D20D4-766C-065D-21C1-A8206B1DF6AA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C0F3EF2-1EB4-71BD-1052-B285555A6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5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EFFE5C20-F09D-2119-6C78-C19028E8C6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7CF9DD25-5A5E-DFAC-926A-08F89BF2E3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F3C9DA3C-C133-83C3-34A1-F84B046B4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8" name="Slide Number Placeholder 13">
            <a:extLst>
              <a:ext uri="{FF2B5EF4-FFF2-40B4-BE49-F238E27FC236}">
                <a16:creationId xmlns:a16="http://schemas.microsoft.com/office/drawing/2014/main" id="{51B090D3-A15A-EA80-C88C-10A25B6B1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14</a:t>
            </a:fld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711980"/>
            <a:ext cx="79482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t>🎨 PCA Visualization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352060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pca_visualiz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554" y="1497213"/>
            <a:ext cx="7666892" cy="43653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880862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B4"/>
                </a:solidFill>
              </a:defRPr>
            </a:pPr>
            <a:r>
              <a:t>Moderate class separability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7DB53B9-58A3-070D-B43E-AEE75F972284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059FBA1-D229-1C59-295E-5AEB60204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5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55FF5300-639A-9216-DEDE-75881CE970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9DF16C0D-D287-4DB3-BF35-271C3DFE31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5B11FEE3-0B2B-F673-E679-29AF36A9A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8" name="Slide Number Placeholder 13">
            <a:extLst>
              <a:ext uri="{FF2B5EF4-FFF2-40B4-BE49-F238E27FC236}">
                <a16:creationId xmlns:a16="http://schemas.microsoft.com/office/drawing/2014/main" id="{407D2460-3951-7EE5-BD4B-C25C9850F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15</a:t>
            </a:fld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001151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t>🎯 PCA Predictions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641231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pca_anomali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38" y="1797304"/>
            <a:ext cx="7627816" cy="39807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0985" y="5860835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B4"/>
                </a:solidFill>
              </a:defRPr>
            </a:pPr>
            <a:r>
              <a:t>TP cluster in anomaly regions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40C645D-108E-04B4-CD7A-3A5524BE558C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2EF88E-3A7D-615C-19F6-381FADE20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5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7A47B1F8-9881-F05C-574B-71D664A1F6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2A63659B-0F77-9D04-0CC2-B273E88035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7B964188-3F67-ED37-9895-BC62661C9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8" name="Slide Number Placeholder 13">
            <a:extLst>
              <a:ext uri="{FF2B5EF4-FFF2-40B4-BE49-F238E27FC236}">
                <a16:creationId xmlns:a16="http://schemas.microsoft.com/office/drawing/2014/main" id="{411ADAA0-12CE-7E5E-3E14-C505C2ADC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040226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rPr dirty="0"/>
              <a:t>🔗 Ensemble Results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680306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863600" y="1918677"/>
            <a:ext cx="41148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sz="2400" dirty="0"/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🗳️ VOTING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lang="en-US" sz="2400" dirty="0"/>
              <a:t>	</a:t>
            </a:r>
            <a:r>
              <a:rPr sz="2400" dirty="0"/>
              <a:t>• F1: 0.2446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endParaRPr sz="2400" dirty="0"/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📊 AVG SCORES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lang="en-US" sz="2400" dirty="0"/>
              <a:t>	</a:t>
            </a:r>
            <a:r>
              <a:rPr sz="2400" dirty="0"/>
              <a:t>• F1: 0.6459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lang="en-US" sz="2400" dirty="0"/>
              <a:t>	</a:t>
            </a:r>
            <a:r>
              <a:rPr sz="2400" dirty="0"/>
              <a:t>• Recall: 99%</a:t>
            </a:r>
          </a:p>
        </p:txBody>
      </p:sp>
      <p:sp>
        <p:nvSpPr>
          <p:cNvPr id="6" name="Rectangle 5"/>
          <p:cNvSpPr/>
          <p:nvPr/>
        </p:nvSpPr>
        <p:spPr>
          <a:xfrm flipH="1">
            <a:off x="4567426" y="1918677"/>
            <a:ext cx="45719" cy="4169760"/>
          </a:xfrm>
          <a:prstGeom prst="rect">
            <a:avLst/>
          </a:prstGeom>
          <a:solidFill>
            <a:srgbClr val="8A2B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083517" y="2051212"/>
            <a:ext cx="3931920" cy="260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⚖️ THRESHOLD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lang="en-US" sz="2400" dirty="0"/>
              <a:t>	</a:t>
            </a:r>
            <a:r>
              <a:rPr sz="2400" dirty="0"/>
              <a:t>• F1: 0.4161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endParaRPr sz="2400" dirty="0"/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🎯 STACKING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lang="en-US" sz="2400" dirty="0"/>
              <a:t>	</a:t>
            </a:r>
            <a:r>
              <a:rPr sz="2400" dirty="0"/>
              <a:t>• F1: 0.0451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65B85C-2CDF-0401-304D-8789EBEECF86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7EA2DDC-1DDE-A397-B2DB-A452464B9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6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15C37383-9F4B-49B6-6606-FD2C2E19E3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6F8187B6-8928-27FE-EC01-1875FC899F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2EA134DB-5386-FD29-4C8B-17787FB7C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9" name="Slide Number Placeholder 13">
            <a:extLst>
              <a:ext uri="{FF2B5EF4-FFF2-40B4-BE49-F238E27FC236}">
                <a16:creationId xmlns:a16="http://schemas.microsoft.com/office/drawing/2014/main" id="{B083D7B0-395A-6E4B-1C40-9D962A7DD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17</a:t>
            </a:fld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087121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🔑 Key Findings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727201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325490" y="1828800"/>
            <a:ext cx="7680960" cy="3713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✅ IF achieves 71% precision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⚖️ Critical precision-recall trade-off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🔧 Ensembles provide flexibility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• Voting: Conservative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• Avg: High sensitivity (99% recall)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• Threshold: Balanced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EB8D95A-4EE0-0239-7F1D-B01B1D28576A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CD11474-94BD-43B3-00A1-5658BEB58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4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7DDE306D-21D7-F0AC-152F-035DD1546C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Date Placeholder 11">
            <a:extLst>
              <a:ext uri="{FF2B5EF4-FFF2-40B4-BE49-F238E27FC236}">
                <a16:creationId xmlns:a16="http://schemas.microsoft.com/office/drawing/2014/main" id="{51673934-4917-E1F8-909C-46B90B9CDA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6" name="Footer Placeholder 12">
            <a:extLst>
              <a:ext uri="{FF2B5EF4-FFF2-40B4-BE49-F238E27FC236}">
                <a16:creationId xmlns:a16="http://schemas.microsoft.com/office/drawing/2014/main" id="{85ACC0F5-3540-FBA9-AE19-EEA1C9EF8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7" name="Slide Number Placeholder 13">
            <a:extLst>
              <a:ext uri="{FF2B5EF4-FFF2-40B4-BE49-F238E27FC236}">
                <a16:creationId xmlns:a16="http://schemas.microsoft.com/office/drawing/2014/main" id="{92B77580-D917-2003-FB0D-5D2A747AA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18</a:t>
            </a:fld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219980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🌐 REST API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860060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463040" y="1637323"/>
            <a:ext cx="7680960" cy="3806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sz="2400"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⚙️ </a:t>
            </a:r>
            <a:r>
              <a:rPr sz="2400" dirty="0" err="1"/>
              <a:t>FastAPI</a:t>
            </a:r>
            <a:r>
              <a:rPr sz="2400" dirty="0"/>
              <a:t> Service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</a:t>
            </a:r>
            <a:r>
              <a:rPr lang="en-US" sz="2400" dirty="0"/>
              <a:t>	</a:t>
            </a:r>
            <a:r>
              <a:rPr sz="2400" dirty="0"/>
              <a:t>• GET /health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</a:t>
            </a:r>
            <a:r>
              <a:rPr lang="en-US" sz="2400" dirty="0"/>
              <a:t>	</a:t>
            </a:r>
            <a:r>
              <a:rPr sz="2400" dirty="0"/>
              <a:t>• POST /predict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📥 JSON input with auto-preprocessing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📤 Predictions + scores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🚀 Docker/Kubernetes ready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27432ED-C314-3A38-53B5-29DD900511C2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22FE1F0-B175-EC78-3882-5FB3C0FDE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4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57CB04DA-CEE5-56E0-6FD0-D73398AEB0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Date Placeholder 11">
            <a:extLst>
              <a:ext uri="{FF2B5EF4-FFF2-40B4-BE49-F238E27FC236}">
                <a16:creationId xmlns:a16="http://schemas.microsoft.com/office/drawing/2014/main" id="{2FA6CFB4-97F6-EC51-11AD-08DC41E387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6" name="Footer Placeholder 12">
            <a:extLst>
              <a:ext uri="{FF2B5EF4-FFF2-40B4-BE49-F238E27FC236}">
                <a16:creationId xmlns:a16="http://schemas.microsoft.com/office/drawing/2014/main" id="{81D2FF94-B893-687B-7D3D-07A1E9998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7" name="Slide Number Placeholder 13">
            <a:extLst>
              <a:ext uri="{FF2B5EF4-FFF2-40B4-BE49-F238E27FC236}">
                <a16:creationId xmlns:a16="http://schemas.microsoft.com/office/drawing/2014/main" id="{9527C750-31EC-A215-B5F9-35695CF04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19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1CC950-F256-5735-799C-F4BE8DF4B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1BD6C6-5D9E-CADA-C995-9238FFA587A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D2FDAF-608B-C237-F0B5-A52D4751C450}"/>
              </a:ext>
            </a:extLst>
          </p:cNvPr>
          <p:cNvSpPr txBox="1"/>
          <p:nvPr/>
        </p:nvSpPr>
        <p:spPr>
          <a:xfrm>
            <a:off x="457200" y="946447"/>
            <a:ext cx="2226892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lang="en-US" dirty="0"/>
              <a:t>📚</a:t>
            </a:r>
            <a:r>
              <a:rPr dirty="0"/>
              <a:t> </a:t>
            </a:r>
            <a:r>
              <a:rPr lang="en-US" dirty="0"/>
              <a:t>Contents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60B196-F584-7D2D-AE51-E2FE160B0081}"/>
              </a:ext>
            </a:extLst>
          </p:cNvPr>
          <p:cNvSpPr/>
          <p:nvPr/>
        </p:nvSpPr>
        <p:spPr>
          <a:xfrm>
            <a:off x="457200" y="1586527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0B7A6-D4A9-EC0E-6D28-1CDF8C80F2A0}"/>
              </a:ext>
            </a:extLst>
          </p:cNvPr>
          <p:cNvSpPr txBox="1"/>
          <p:nvPr/>
        </p:nvSpPr>
        <p:spPr>
          <a:xfrm>
            <a:off x="706510" y="1854907"/>
            <a:ext cx="4101514" cy="38369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sz="1600"/>
          </a:p>
          <a:p>
            <a:pPr>
              <a:defRPr sz="3000" b="1">
                <a:solidFill>
                  <a:srgbClr val="00FF99"/>
                </a:solidFill>
              </a:defRPr>
            </a:pPr>
            <a:r>
              <a:rPr lang="en-SG" sz="2200">
                <a:solidFill>
                  <a:srgbClr val="F0F0F0"/>
                </a:solidFill>
              </a:rPr>
              <a:t>💡 Introduction &amp; Motivation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/>
              <a:t>🎯 Problem Statement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/>
              <a:t>📊 Dataset: NSL-KDD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/>
              <a:t>⚙️ Methodology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/>
              <a:t>🏗️ System Architecture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/>
              <a:t>🏆 Model &amp; Overall Performance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US" sz="2200"/>
              <a:t>📺 Visualizations</a:t>
            </a:r>
            <a:endParaRPr lang="en-US" sz="22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AE9D0CD-ECAC-B1B7-A4C2-6087F939ABD0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D47A165-75F2-8BD1-DB69-544094A624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8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52F10E74-5097-F085-B33A-C8506C67CF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02BC68C-2F4A-311E-B41C-C0050B812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0F8D71AA-33F2-2FDA-89BD-E593C11AF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518D6240-D8B4-CD19-AAE9-BE24392D2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1436AA-DCBB-EF60-EC4C-73F9DC14F41B}"/>
              </a:ext>
            </a:extLst>
          </p:cNvPr>
          <p:cNvSpPr txBox="1"/>
          <p:nvPr/>
        </p:nvSpPr>
        <p:spPr>
          <a:xfrm>
            <a:off x="5485447" y="2130871"/>
            <a:ext cx="410151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 dirty="0"/>
              <a:t>🔗 Ensemble Results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 b="1" dirty="0"/>
              <a:t>🔑 Key Findings</a:t>
            </a:r>
            <a:endParaRPr lang="en-SG" sz="2200"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 b="1" dirty="0"/>
              <a:t>🌐 REST API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 b="1" dirty="0"/>
              <a:t>⚠️ Challenges &amp; Solutions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 dirty="0"/>
              <a:t>🔴 Limitations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 b="1" dirty="0"/>
              <a:t>🔮 Future Work</a:t>
            </a:r>
            <a:endParaRPr lang="en-SG" sz="2200"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SG" sz="2200" b="1" dirty="0"/>
              <a:t>✅ Conclusions</a:t>
            </a:r>
            <a:endParaRPr lang="en-SG" sz="2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95D99C-E645-9780-6D89-0E45BC66BDB0}"/>
              </a:ext>
            </a:extLst>
          </p:cNvPr>
          <p:cNvSpPr/>
          <p:nvPr/>
        </p:nvSpPr>
        <p:spPr>
          <a:xfrm>
            <a:off x="5031858" y="2130871"/>
            <a:ext cx="45719" cy="3892062"/>
          </a:xfrm>
          <a:prstGeom prst="rect">
            <a:avLst/>
          </a:prstGeom>
          <a:solidFill>
            <a:srgbClr val="8A2B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277762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071489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rPr dirty="0"/>
              <a:t>⚠️ Challenges &amp; Solutions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711569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533400" y="2059354"/>
            <a:ext cx="4114800" cy="260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❌ LOF hanging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✅ Reduced neighbors to 10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endParaRPr sz="2400" dirty="0"/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❌ Autoencoder froze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✅ IF+LOF baseline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4498849" y="1985106"/>
            <a:ext cx="45719" cy="3892062"/>
          </a:xfrm>
          <a:prstGeom prst="rect">
            <a:avLst/>
          </a:prstGeom>
          <a:solidFill>
            <a:srgbClr val="8A2B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4930140" y="1983297"/>
            <a:ext cx="3931920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sz="2400" dirty="0"/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❌ Matplotlib delays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✅ Optimized plots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endParaRPr sz="2400" dirty="0"/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❌ Encoding errors</a:t>
            </a:r>
          </a:p>
          <a:p>
            <a:pPr>
              <a:spcBef>
                <a:spcPts val="600"/>
              </a:spcBef>
              <a:defRPr sz="1400">
                <a:solidFill>
                  <a:srgbClr val="F0F0F0"/>
                </a:solidFill>
              </a:defRPr>
            </a:pPr>
            <a:r>
              <a:rPr sz="2400" dirty="0"/>
              <a:t>✅ UTF-8 enforcement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30098DD-72D4-AEC0-F798-EA56B7E13D46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5C1FD81-BA2D-BFA3-521A-BF7AF2868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6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DB7BEDD5-AD5E-83E0-0821-E2DD02DDC8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2D42E1B8-AC82-8DC5-E9B2-7C4FC8AEB6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2E0BE5A-7CF1-8B12-C248-9105F7980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9" name="Slide Number Placeholder 13">
            <a:extLst>
              <a:ext uri="{FF2B5EF4-FFF2-40B4-BE49-F238E27FC236}">
                <a16:creationId xmlns:a16="http://schemas.microsoft.com/office/drawing/2014/main" id="{82568446-EDED-7F23-BE1A-292F94644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20</a:t>
            </a:fld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b="1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266873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🔴 Limitations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906953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192628" y="2035908"/>
            <a:ext cx="7680960" cy="2657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sz="2400"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⚠️ Low recall (≤15%)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⚠️ Single dataset (NSL-KDD 2009)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⚠️ Static models (no drift detection)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⚠️ Limited feature engineering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4963BB-4AA2-C295-16C1-3AE8B10CDBEA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56C8E6B-D13E-711B-F86D-6E2A34FE9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4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852A2547-1551-115B-8135-A8A631B83F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Date Placeholder 11">
            <a:extLst>
              <a:ext uri="{FF2B5EF4-FFF2-40B4-BE49-F238E27FC236}">
                <a16:creationId xmlns:a16="http://schemas.microsoft.com/office/drawing/2014/main" id="{402AB002-B49E-9A5D-5505-A5706364D5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6" name="Footer Placeholder 12">
            <a:extLst>
              <a:ext uri="{FF2B5EF4-FFF2-40B4-BE49-F238E27FC236}">
                <a16:creationId xmlns:a16="http://schemas.microsoft.com/office/drawing/2014/main" id="{63FC5321-3824-FDE4-5A42-560EF7584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7" name="Slide Number Placeholder 13">
            <a:extLst>
              <a:ext uri="{FF2B5EF4-FFF2-40B4-BE49-F238E27FC236}">
                <a16:creationId xmlns:a16="http://schemas.microsoft.com/office/drawing/2014/main" id="{8565F9A0-5B4A-ACE6-B964-2BEDB6A75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21</a:t>
            </a:fld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883923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🔮 Future 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524003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524000" y="1653704"/>
            <a:ext cx="7680960" cy="44832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🔍 SHAP feature importance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🔄 K-fold cross-validation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🎯 Threshold optimization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📊 Multi-dataset evaluation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📡 Real-time drift detection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🧠 Deep learning with GPU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☁️ Kubernetes deployment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🔗 SIEM integration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31A1D5A-4D18-9E2D-EEF0-44069AC2CC38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156CDC8-A36A-8C02-4285-D66C282FB2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4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917959D2-6CBB-6B01-F517-EC5B167391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Date Placeholder 11">
            <a:extLst>
              <a:ext uri="{FF2B5EF4-FFF2-40B4-BE49-F238E27FC236}">
                <a16:creationId xmlns:a16="http://schemas.microsoft.com/office/drawing/2014/main" id="{A5CE0432-266A-7ED3-1FCC-6C29D90F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6" name="Footer Placeholder 12">
            <a:extLst>
              <a:ext uri="{FF2B5EF4-FFF2-40B4-BE49-F238E27FC236}">
                <a16:creationId xmlns:a16="http://schemas.microsoft.com/office/drawing/2014/main" id="{FE0BB753-C7A2-BCD1-1522-DC66DE917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7" name="Slide Number Placeholder 13">
            <a:extLst>
              <a:ext uri="{FF2B5EF4-FFF2-40B4-BE49-F238E27FC236}">
                <a16:creationId xmlns:a16="http://schemas.microsoft.com/office/drawing/2014/main" id="{D86C8ED5-FED1-6A8B-1E9D-49B5DCD9C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22</a:t>
            </a:fld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938625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✅ Conclusions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578705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919089" y="1847088"/>
            <a:ext cx="7680960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🏆 Production-ready system built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🎯 ACHIEVEMENTS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</a:t>
            </a:r>
            <a:r>
              <a:rPr lang="en-US" sz="2400" dirty="0"/>
              <a:t>	</a:t>
            </a:r>
            <a:r>
              <a:rPr sz="2400" dirty="0"/>
              <a:t>• IF: F1=0.2446, ROC=0.8476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</a:t>
            </a:r>
            <a:r>
              <a:rPr lang="en-US" sz="2400" dirty="0"/>
              <a:t>	</a:t>
            </a:r>
            <a:r>
              <a:rPr sz="2400" dirty="0"/>
              <a:t>• 4 ensemble strategies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</a:t>
            </a:r>
            <a:r>
              <a:rPr lang="en-US" sz="2400" dirty="0"/>
              <a:t>	</a:t>
            </a:r>
            <a:r>
              <a:rPr sz="2400" dirty="0"/>
              <a:t>• &lt;1ms inference API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</a:t>
            </a:r>
            <a:r>
              <a:rPr lang="en-US" sz="2400" dirty="0"/>
              <a:t>	</a:t>
            </a:r>
            <a:r>
              <a:rPr sz="2400" dirty="0"/>
              <a:t>• 10 visualizations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💡 Ready for deployment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BBDBF5-FCF9-74FA-A233-2A19A0806A15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FDE1A36-5636-7D3C-9DA1-58AAF40B8F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4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13DF473C-718A-A898-1A9D-767FFB0B04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Date Placeholder 11">
            <a:extLst>
              <a:ext uri="{FF2B5EF4-FFF2-40B4-BE49-F238E27FC236}">
                <a16:creationId xmlns:a16="http://schemas.microsoft.com/office/drawing/2014/main" id="{14E44A2C-14B9-305B-EDB4-8C1F9B39A7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6" name="Footer Placeholder 12">
            <a:extLst>
              <a:ext uri="{FF2B5EF4-FFF2-40B4-BE49-F238E27FC236}">
                <a16:creationId xmlns:a16="http://schemas.microsoft.com/office/drawing/2014/main" id="{CDFDE23C-DB68-1F9D-A915-CCC37298C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7" name="Slide Number Placeholder 13">
            <a:extLst>
              <a:ext uri="{FF2B5EF4-FFF2-40B4-BE49-F238E27FC236}">
                <a16:creationId xmlns:a16="http://schemas.microsoft.com/office/drawing/2014/main" id="{71F1F8AE-893D-CB66-442E-AAABA2B47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23</a:t>
            </a:fld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" cy="6858000"/>
          </a:xfrm>
          <a:prstGeom prst="rect">
            <a:avLst/>
          </a:prstGeom>
          <a:solidFill>
            <a:srgbClr val="0032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1143000" y="0"/>
            <a:ext cx="9144" cy="6858000"/>
          </a:xfrm>
          <a:prstGeom prst="rect">
            <a:avLst/>
          </a:prstGeom>
          <a:solidFill>
            <a:srgbClr val="0032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2286000" y="0"/>
            <a:ext cx="9144" cy="6858000"/>
          </a:xfrm>
          <a:prstGeom prst="rect">
            <a:avLst/>
          </a:prstGeom>
          <a:solidFill>
            <a:srgbClr val="0032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3429000" y="0"/>
            <a:ext cx="9144" cy="6858000"/>
          </a:xfrm>
          <a:prstGeom prst="rect">
            <a:avLst/>
          </a:prstGeom>
          <a:solidFill>
            <a:srgbClr val="0032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4572000" y="0"/>
            <a:ext cx="9144" cy="6858000"/>
          </a:xfrm>
          <a:prstGeom prst="rect">
            <a:avLst/>
          </a:prstGeom>
          <a:solidFill>
            <a:srgbClr val="0032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5715000" y="0"/>
            <a:ext cx="9144" cy="6858000"/>
          </a:xfrm>
          <a:prstGeom prst="rect">
            <a:avLst/>
          </a:prstGeom>
          <a:solidFill>
            <a:srgbClr val="0032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58000" y="0"/>
            <a:ext cx="9144" cy="6858000"/>
          </a:xfrm>
          <a:prstGeom prst="rect">
            <a:avLst/>
          </a:prstGeom>
          <a:solidFill>
            <a:srgbClr val="0032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8001000" y="0"/>
            <a:ext cx="9144" cy="6858000"/>
          </a:xfrm>
          <a:prstGeom prst="rect">
            <a:avLst/>
          </a:prstGeom>
          <a:solidFill>
            <a:srgbClr val="0032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57200" y="22860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600" b="1">
                <a:solidFill>
                  <a:srgbClr val="00FF99"/>
                </a:solidFill>
              </a:defRPr>
            </a:pPr>
            <a:r>
              <a:rPr dirty="0"/>
              <a:t>🔒 THANK YOU!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41148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>
                <a:solidFill>
                  <a:srgbClr val="00FFFF"/>
                </a:solidFill>
              </a:defRPr>
            </a:pPr>
            <a:r>
              <a:t>QUESTIONS?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DD4277B-E241-C07D-C84E-E225FB88D491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1861B6E-94FA-666A-B88A-FEF9924534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21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0CBA9861-402F-82D1-4B20-087F7A55B2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Date Placeholder 11">
            <a:extLst>
              <a:ext uri="{FF2B5EF4-FFF2-40B4-BE49-F238E27FC236}">
                <a16:creationId xmlns:a16="http://schemas.microsoft.com/office/drawing/2014/main" id="{0CACBDC8-D3F3-C313-2823-6DB2B63320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23" name="Footer Placeholder 12">
            <a:extLst>
              <a:ext uri="{FF2B5EF4-FFF2-40B4-BE49-F238E27FC236}">
                <a16:creationId xmlns:a16="http://schemas.microsoft.com/office/drawing/2014/main" id="{09A99981-3FAB-544E-959E-167CDCF4F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24" name="Slide Number Placeholder 13">
            <a:extLst>
              <a:ext uri="{FF2B5EF4-FFF2-40B4-BE49-F238E27FC236}">
                <a16:creationId xmlns:a16="http://schemas.microsoft.com/office/drawing/2014/main" id="{5A7E5CE1-0CC9-B92A-4EA5-D006CC44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24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946447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💡 Introduction &amp; Motivation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586527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364289" y="1756733"/>
            <a:ext cx="768096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🎯 Network security threats evolve constantly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⚠️ Traditional systems fail against zero-day attacks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🤖 ML provides adaptive detection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🔍 Anomaly detection works without prior signatures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⚡ Goal: Production-ready system &lt;1ms latency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723A62D-2C4D-E983-C141-2DC35DBCDD30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85BA017-16ED-C265-66E3-01903BD34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8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E4817883-80D4-ECF1-F6BF-C0545922F7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530D160-EE02-979F-835D-48A0A08B6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DDCCB15C-D618-7DEC-CE3B-9734EA5E5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C8D3607-A5BB-5F38-C850-07184983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3042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953025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🎯 Problem Statement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593105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234440" y="1521110"/>
            <a:ext cx="7680960" cy="3713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lang="en-US" sz="2400" dirty="0">
                <a:solidFill>
                  <a:srgbClr val="C00000"/>
                </a:solidFill>
              </a:rPr>
              <a:t>✖️</a:t>
            </a:r>
            <a:r>
              <a:rPr sz="2400" dirty="0"/>
              <a:t> Real-time network intrusion detection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⚖️ Balance precision vs recall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📊 Handle 41 high-dimensional features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🔄 Manage class imbalance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⚡ Sub-second inference latency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🎛️ Tunable sensitivity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277A5349-D3BA-2B08-C14D-13F64C9C2C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AB6616C-64C7-3794-EB66-0A51BB76D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471D830-F1F4-A8E7-EA42-1F8D07E1D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DAF043F-F4E8-9DD7-2B7B-50827520EBBC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515645E-BDEC-BC54-09F3-AB1C8668C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21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347C5AE4-E01D-E0B1-E2BF-ACC7A0F464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212165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📊 Dataset: NSL-KDD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852245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192628" y="1695870"/>
            <a:ext cx="7680960" cy="3806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sz="2400"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📦 Enhanced KDD Cup 1999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🔹 Training: 148,517 samples (51.9% normal)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🔹 Testing: 29,704 samples (55.2% normal)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🔢 Features: 41 (38 numeric, 3 categorical)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🎯 Attacks: DoS, Probe, R2L, U2R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✅ Binary: Normal vs Anomaly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AA0BE7B-82B1-52EC-9D44-DF951A5139EE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4067A7-0B63-6F64-61C8-21E1098E0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4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FE474D15-9A47-88B0-8E18-F510B312C0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Date Placeholder 11">
            <a:extLst>
              <a:ext uri="{FF2B5EF4-FFF2-40B4-BE49-F238E27FC236}">
                <a16:creationId xmlns:a16="http://schemas.microsoft.com/office/drawing/2014/main" id="{DC1CF851-E5FB-B5DB-0332-7A737705B3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8" name="Footer Placeholder 12">
            <a:extLst>
              <a:ext uri="{FF2B5EF4-FFF2-40B4-BE49-F238E27FC236}">
                <a16:creationId xmlns:a16="http://schemas.microsoft.com/office/drawing/2014/main" id="{07665963-D700-5DDB-744D-75CF3FDDE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9" name="Slide Number Placeholder 13">
            <a:extLst>
              <a:ext uri="{FF2B5EF4-FFF2-40B4-BE49-F238E27FC236}">
                <a16:creationId xmlns:a16="http://schemas.microsoft.com/office/drawing/2014/main" id="{09F46E1A-2B48-4D58-C994-D8E56A8A6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360656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⚙️ Methodology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2000736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176997" y="1847088"/>
            <a:ext cx="7680960" cy="3713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🌲 ISOLATION FOREST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</a:t>
            </a:r>
            <a:r>
              <a:rPr lang="en-US" sz="2400" dirty="0"/>
              <a:t>	</a:t>
            </a:r>
            <a:r>
              <a:rPr sz="2400" dirty="0"/>
              <a:t>• 50 estimators, 256 samples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📍 LOCAL OUTLIER FACTOR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</a:t>
            </a:r>
            <a:r>
              <a:rPr lang="en-US" sz="2400" dirty="0"/>
              <a:t>	</a:t>
            </a:r>
            <a:r>
              <a:rPr sz="2400" dirty="0"/>
              <a:t>• 10 neighbors, multi-threaded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🔗 ENSEMBLE METHODS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   </a:t>
            </a:r>
            <a:r>
              <a:rPr lang="en-US" sz="2400" dirty="0"/>
              <a:t>	</a:t>
            </a:r>
            <a:r>
              <a:rPr sz="2400" dirty="0"/>
              <a:t>• Voting, Averaging, Threshold, Stacking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FAE55E-765C-533D-B3BA-F61EB30B6E36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3A2946A-61A5-C1B2-728F-91564C4F2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4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1A0B3A6F-7B61-3353-EFB9-C098031FF9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Date Placeholder 11">
            <a:extLst>
              <a:ext uri="{FF2B5EF4-FFF2-40B4-BE49-F238E27FC236}">
                <a16:creationId xmlns:a16="http://schemas.microsoft.com/office/drawing/2014/main" id="{83B0A941-C3F6-5EA0-5D30-08247275A4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6" name="Footer Placeholder 12">
            <a:extLst>
              <a:ext uri="{FF2B5EF4-FFF2-40B4-BE49-F238E27FC236}">
                <a16:creationId xmlns:a16="http://schemas.microsoft.com/office/drawing/2014/main" id="{59807922-2687-3107-5A3B-4250308EC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7" name="Slide Number Placeholder 13">
            <a:extLst>
              <a:ext uri="{FF2B5EF4-FFF2-40B4-BE49-F238E27FC236}">
                <a16:creationId xmlns:a16="http://schemas.microsoft.com/office/drawing/2014/main" id="{DB4B3761-6AA6-0CCB-CF16-582F3530A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556043"/>
            <a:ext cx="7315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🏗️ System Architecture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2196123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137920" y="2214411"/>
            <a:ext cx="7680960" cy="2564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1️⃣ Preprocessing (encoding, scaling)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2️⃣ Model Training (parallel)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3️⃣ Ensemble Layer (4 strategies)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400" dirty="0"/>
              <a:t>4️⃣ REST API (</a:t>
            </a:r>
            <a:r>
              <a:rPr sz="2400" dirty="0" err="1"/>
              <a:t>FastAPI</a:t>
            </a:r>
            <a:r>
              <a:rPr sz="2400" dirty="0"/>
              <a:t>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1252A5A-12E6-A4A1-774C-E6C9C6751334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2D8094E-D107-2216-D451-FD5E74181B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4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DABA7E20-A9A7-6B8E-BF79-12A8834388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Date Placeholder 11">
            <a:extLst>
              <a:ext uri="{FF2B5EF4-FFF2-40B4-BE49-F238E27FC236}">
                <a16:creationId xmlns:a16="http://schemas.microsoft.com/office/drawing/2014/main" id="{9EF9628B-55B1-EC8C-1206-64E33E6D8E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6" name="Footer Placeholder 12">
            <a:extLst>
              <a:ext uri="{FF2B5EF4-FFF2-40B4-BE49-F238E27FC236}">
                <a16:creationId xmlns:a16="http://schemas.microsoft.com/office/drawing/2014/main" id="{09B7D66E-C301-9D69-EC8D-7FEFB3EB1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7" name="Slide Number Placeholder 13">
            <a:extLst>
              <a:ext uri="{FF2B5EF4-FFF2-40B4-BE49-F238E27FC236}">
                <a16:creationId xmlns:a16="http://schemas.microsoft.com/office/drawing/2014/main" id="{3A4E1A75-70BF-8FF6-10C4-E55709140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235610"/>
            <a:ext cx="5572359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00FF99"/>
                </a:solidFill>
              </a:defRPr>
            </a:pPr>
            <a:r>
              <a:rPr dirty="0"/>
              <a:t>🏆 Model</a:t>
            </a:r>
            <a:r>
              <a:rPr lang="en-US" dirty="0"/>
              <a:t> &amp; Overall</a:t>
            </a:r>
            <a:r>
              <a:rPr dirty="0"/>
              <a:t> Performance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875690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98750" y="2067561"/>
            <a:ext cx="4520418" cy="3693319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🥇 ISOLATION FOREST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   </a:t>
            </a:r>
            <a:r>
              <a:rPr lang="en-US" sz="2200" dirty="0"/>
              <a:t>	</a:t>
            </a:r>
            <a:r>
              <a:rPr sz="2200" dirty="0"/>
              <a:t>• F1: 0.2446 | ROC: 0.8476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   </a:t>
            </a:r>
            <a:r>
              <a:rPr lang="en-US" sz="2200" dirty="0"/>
              <a:t>	</a:t>
            </a:r>
            <a:r>
              <a:rPr sz="2200" dirty="0"/>
              <a:t>• Precision: 71% | Recall: 15%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   </a:t>
            </a:r>
            <a:r>
              <a:rPr lang="en-US" sz="2200" dirty="0"/>
              <a:t>	</a:t>
            </a:r>
            <a:r>
              <a:rPr sz="2200" dirty="0"/>
              <a:t>• TP: 2,110 | TN: 14,558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🥈 LOF: F1=0.1067 | ROC=0.4563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🥉 AE Baseline: F1=0.0451</a:t>
            </a:r>
            <a:endParaRPr lang="en-US" sz="2200" dirty="0"/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endParaRPr lang="en-US" sz="22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499D01-DD74-257E-DDB9-3A4830324CE3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B3A59D9-7D29-B76F-13BB-ED5782E73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4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51853A26-7EF7-9C0D-1256-E702A06AC3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2AFAB08-667C-BF42-157B-E67DCF4B061A}"/>
              </a:ext>
            </a:extLst>
          </p:cNvPr>
          <p:cNvSpPr txBox="1"/>
          <p:nvPr/>
        </p:nvSpPr>
        <p:spPr>
          <a:xfrm>
            <a:off x="4714010" y="2066413"/>
            <a:ext cx="4226790" cy="3693319"/>
          </a:xfrm>
          <a:prstGeom prst="rect">
            <a:avLst/>
          </a:prstGeom>
          <a:noFill/>
          <a:ln w="28575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🚀 TRAINING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  </a:t>
            </a:r>
            <a:r>
              <a:rPr lang="en-US" sz="2200" dirty="0"/>
              <a:t>	</a:t>
            </a:r>
            <a:r>
              <a:rPr sz="2200" dirty="0"/>
              <a:t> • Total: ~20s | IF: 0.9s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⚡ INFERENCE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   </a:t>
            </a:r>
            <a:r>
              <a:rPr lang="en-US" sz="2200" dirty="0"/>
              <a:t>	</a:t>
            </a:r>
            <a:r>
              <a:rPr sz="2200" dirty="0"/>
              <a:t>• 0.8ms/sample (1,250/sec)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💾 RESOURCES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   </a:t>
            </a:r>
            <a:r>
              <a:rPr lang="en-US" sz="2200" dirty="0"/>
              <a:t>	</a:t>
            </a:r>
            <a:r>
              <a:rPr sz="2200" dirty="0"/>
              <a:t>• Memory: 450 MB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1600">
                <a:solidFill>
                  <a:srgbClr val="F0F0F0"/>
                </a:solidFill>
              </a:defRPr>
            </a:pPr>
            <a:r>
              <a:rPr sz="2200" dirty="0"/>
              <a:t>   </a:t>
            </a:r>
            <a:r>
              <a:rPr lang="en-US" sz="2200" dirty="0"/>
              <a:t>	</a:t>
            </a:r>
            <a:r>
              <a:rPr sz="2200" dirty="0"/>
              <a:t>• Model: 285 KB | Total: &lt;1 MB</a:t>
            </a:r>
          </a:p>
        </p:txBody>
      </p:sp>
      <p:sp>
        <p:nvSpPr>
          <p:cNvPr id="16" name="Date Placeholder 11">
            <a:extLst>
              <a:ext uri="{FF2B5EF4-FFF2-40B4-BE49-F238E27FC236}">
                <a16:creationId xmlns:a16="http://schemas.microsoft.com/office/drawing/2014/main" id="{BB0815DD-8BBC-8FCB-2CC2-A30D0DCD08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A96F956C-91FF-71BE-9589-D1E322F2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18" name="Slide Number Placeholder 13">
            <a:extLst>
              <a:ext uri="{FF2B5EF4-FFF2-40B4-BE49-F238E27FC236}">
                <a16:creationId xmlns:a16="http://schemas.microsoft.com/office/drawing/2014/main" id="{A32B1687-EC98-F746-3A74-3088AAEA3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A0F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519723" y="947486"/>
            <a:ext cx="73972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800" b="1">
                <a:solidFill>
                  <a:srgbClr val="00FF99"/>
                </a:solidFill>
              </a:defRPr>
            </a:pPr>
            <a:r>
              <a:rPr dirty="0"/>
              <a:t>📊 Class Distribution</a:t>
            </a:r>
            <a:r>
              <a:rPr lang="en-US" dirty="0"/>
              <a:t> &amp; </a:t>
            </a:r>
            <a:r>
              <a:rPr lang="en-SG" dirty="0"/>
              <a:t> Feature Distribution</a:t>
            </a:r>
          </a:p>
          <a:p>
            <a:pPr>
              <a:defRPr sz="2800" b="1">
                <a:solidFill>
                  <a:srgbClr val="00FF99"/>
                </a:solidFill>
              </a:defRPr>
            </a:pPr>
            <a:endParaRPr dirty="0"/>
          </a:p>
        </p:txBody>
      </p:sp>
      <p:sp>
        <p:nvSpPr>
          <p:cNvPr id="4" name="Rectangle 3"/>
          <p:cNvSpPr/>
          <p:nvPr/>
        </p:nvSpPr>
        <p:spPr>
          <a:xfrm>
            <a:off x="519723" y="1587566"/>
            <a:ext cx="8229600" cy="18288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Picture 4" descr="class_distribu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38" y="1751964"/>
            <a:ext cx="3651209" cy="33542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2328" y="5243468"/>
            <a:ext cx="33176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>
                <a:solidFill>
                  <a:srgbClr val="B4B4B4"/>
                </a:solidFill>
              </a:defRPr>
            </a:pPr>
            <a:r>
              <a:rPr dirty="0"/>
              <a:t>Training: 54% normal, 46% anomaly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6529A7-96C3-36C9-D1A2-E4131A7348FD}"/>
              </a:ext>
            </a:extLst>
          </p:cNvPr>
          <p:cNvGrpSpPr/>
          <p:nvPr/>
        </p:nvGrpSpPr>
        <p:grpSpPr>
          <a:xfrm>
            <a:off x="98750" y="64863"/>
            <a:ext cx="8946499" cy="598660"/>
            <a:chOff x="98750" y="64863"/>
            <a:chExt cx="8946499" cy="59866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AE56A1A-3282-7BD3-D2AE-70FF31DDF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6204" y="64863"/>
              <a:ext cx="1509045" cy="586602"/>
            </a:xfrm>
            <a:prstGeom prst="rect">
              <a:avLst/>
            </a:prstGeom>
          </p:spPr>
        </p:pic>
        <p:pic>
          <p:nvPicPr>
            <p:cNvPr id="15" name="Picture 2" descr="Dept. of CSE- Green University of Bangladesh | Narayanganj">
              <a:extLst>
                <a:ext uri="{FF2B5EF4-FFF2-40B4-BE49-F238E27FC236}">
                  <a16:creationId xmlns:a16="http://schemas.microsoft.com/office/drawing/2014/main" id="{968D8C0D-4FD2-62F7-9481-0DEB5EB2E0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750" y="64863"/>
              <a:ext cx="667157" cy="5986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Picture 15" descr="feature_distribution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2922" y="1751964"/>
            <a:ext cx="4875693" cy="335425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6E79B7E-0AFC-ACCE-938B-A6B3A0C8E6C6}"/>
              </a:ext>
            </a:extLst>
          </p:cNvPr>
          <p:cNvSpPr txBox="1"/>
          <p:nvPr/>
        </p:nvSpPr>
        <p:spPr>
          <a:xfrm>
            <a:off x="4751754" y="5186288"/>
            <a:ext cx="40679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>
                <a:solidFill>
                  <a:srgbClr val="B4B4B4"/>
                </a:solidFill>
              </a:defRPr>
            </a:pPr>
            <a:r>
              <a:rPr dirty="0"/>
              <a:t>Duration, bytes, errors show distinct patterns</a:t>
            </a:r>
          </a:p>
        </p:txBody>
      </p:sp>
      <p:sp>
        <p:nvSpPr>
          <p:cNvPr id="18" name="Date Placeholder 11">
            <a:extLst>
              <a:ext uri="{FF2B5EF4-FFF2-40B4-BE49-F238E27FC236}">
                <a16:creationId xmlns:a16="http://schemas.microsoft.com/office/drawing/2014/main" id="{191B7405-66BB-3D7C-3E67-DD568C296B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5C47F415-CDA9-4E21-9D85-7D89785DA6AD}" type="datetime1">
              <a:rPr lang="en-US" smtClean="0"/>
              <a:t>12/25/2025</a:t>
            </a:fld>
            <a:endParaRPr lang="en-US" dirty="0"/>
          </a:p>
        </p:txBody>
      </p:sp>
      <p:sp>
        <p:nvSpPr>
          <p:cNvPr id="19" name="Footer Placeholder 12">
            <a:extLst>
              <a:ext uri="{FF2B5EF4-FFF2-40B4-BE49-F238E27FC236}">
                <a16:creationId xmlns:a16="http://schemas.microsoft.com/office/drawing/2014/main" id="{74AACADE-7E2E-29C2-0D96-A295E6939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18592" y="6362455"/>
            <a:ext cx="5128846" cy="365125"/>
          </a:xfrm>
        </p:spPr>
        <p:txBody>
          <a:bodyPr/>
          <a:lstStyle/>
          <a:p>
            <a:r>
              <a:rPr lang="en-US" dirty="0"/>
              <a:t>Network Anomaly Detection Using an Ensemble Machine Learning Method</a:t>
            </a:r>
          </a:p>
        </p:txBody>
      </p:sp>
      <p:sp>
        <p:nvSpPr>
          <p:cNvPr id="20" name="Slide Number Placeholder 13">
            <a:extLst>
              <a:ext uri="{FF2B5EF4-FFF2-40B4-BE49-F238E27FC236}">
                <a16:creationId xmlns:a16="http://schemas.microsoft.com/office/drawing/2014/main" id="{68B3AC4F-62AB-BCE3-5D22-BED23A2AD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977</Words>
  <Application>Microsoft Office PowerPoint</Application>
  <PresentationFormat>On-screen Show (4:3)</PresentationFormat>
  <Paragraphs>237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Md. Robiul Islam</cp:lastModifiedBy>
  <cp:revision>3</cp:revision>
  <dcterms:created xsi:type="dcterms:W3CDTF">2013-01-27T09:14:16Z</dcterms:created>
  <dcterms:modified xsi:type="dcterms:W3CDTF">2025-12-25T08:31:00Z</dcterms:modified>
  <cp:category/>
</cp:coreProperties>
</file>

<file path=docProps/thumbnail.jpeg>
</file>